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258" r:id="rId3"/>
    <p:sldId id="266" r:id="rId4"/>
    <p:sldId id="267" r:id="rId5"/>
    <p:sldId id="264" r:id="rId6"/>
    <p:sldId id="262" r:id="rId7"/>
    <p:sldId id="265" r:id="rId8"/>
    <p:sldId id="268" r:id="rId9"/>
    <p:sldId id="259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50" d="100"/>
          <a:sy n="50" d="100"/>
        </p:scale>
        <p:origin x="76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96A0-F3C1-484D-AA68-27D36E8DDF9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92DF-B898-4485-BC0E-CCC1FB0F53B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294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96A0-F3C1-484D-AA68-27D36E8DDF9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92DF-B898-4485-BC0E-CCC1FB0F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2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96A0-F3C1-484D-AA68-27D36E8DDF9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92DF-B898-4485-BC0E-CCC1FB0F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88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96A0-F3C1-484D-AA68-27D36E8DDF9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92DF-B898-4485-BC0E-CCC1FB0F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0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96A0-F3C1-484D-AA68-27D36E8DDF9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92DF-B898-4485-BC0E-CCC1FB0F53B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1394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96A0-F3C1-484D-AA68-27D36E8DDF9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92DF-B898-4485-BC0E-CCC1FB0F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3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96A0-F3C1-484D-AA68-27D36E8DDF9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92DF-B898-4485-BC0E-CCC1FB0F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8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96A0-F3C1-484D-AA68-27D36E8DDF9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92DF-B898-4485-BC0E-CCC1FB0F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2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96A0-F3C1-484D-AA68-27D36E8DDF9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92DF-B898-4485-BC0E-CCC1FB0F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130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66B96A0-F3C1-484D-AA68-27D36E8DDF9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5492DF-B898-4485-BC0E-CCC1FB0F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245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B96A0-F3C1-484D-AA68-27D36E8DDF9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492DF-B898-4485-BC0E-CCC1FB0F5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3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66B96A0-F3C1-484D-AA68-27D36E8DDF92}" type="datetimeFigureOut">
              <a:rPr lang="en-US" smtClean="0"/>
              <a:t>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E5492DF-B898-4485-BC0E-CCC1FB0F53B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02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294888"/>
          </a:xfrm>
        </p:spPr>
        <p:txBody>
          <a:bodyPr>
            <a:normAutofit/>
          </a:bodyPr>
          <a:lstStyle/>
          <a:p>
            <a:r>
              <a:rPr lang="en-US" sz="6500" b="1" i="1" dirty="0"/>
              <a:t>Creating Space </a:t>
            </a:r>
            <a:r>
              <a:rPr lang="en-US" sz="6500" b="1" i="1" dirty="0" smtClean="0"/>
              <a:t>for </a:t>
            </a:r>
            <a:r>
              <a:rPr lang="en-US" sz="6500" b="1" i="1" dirty="0"/>
              <a:t>Mental Health at CUWIP</a:t>
            </a:r>
            <a:br>
              <a:rPr lang="en-US" sz="6500" b="1" i="1" dirty="0"/>
            </a:br>
            <a:endParaRPr lang="en-US" sz="6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8531" y="4455620"/>
            <a:ext cx="10058400" cy="190318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Andrea J. </a:t>
            </a:r>
            <a:r>
              <a:rPr lang="en-US" dirty="0" smtClean="0"/>
              <a:t>Welsh</a:t>
            </a:r>
            <a:endParaRPr lang="en-US" i="1" dirty="0" smtClean="0"/>
          </a:p>
          <a:p>
            <a:r>
              <a:rPr lang="en-US" i="1" dirty="0" smtClean="0"/>
              <a:t>Georgia Institute of </a:t>
            </a:r>
            <a:r>
              <a:rPr lang="en-US" i="1" dirty="0" smtClean="0"/>
              <a:t>Technology</a:t>
            </a:r>
          </a:p>
          <a:p>
            <a:r>
              <a:rPr lang="en-US" i="1" dirty="0" smtClean="0"/>
              <a:t>awelsh8@gatech.edu</a:t>
            </a:r>
          </a:p>
          <a:p>
            <a:r>
              <a:rPr lang="en-US" i="1" dirty="0" smtClean="0"/>
              <a:t>@</a:t>
            </a:r>
            <a:r>
              <a:rPr lang="en-US" i="1" dirty="0" err="1" smtClean="0"/>
              <a:t>theoreticalwzrd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" t="8619" r="64393" b="59327"/>
          <a:stretch/>
        </p:blipFill>
        <p:spPr>
          <a:xfrm>
            <a:off x="5882640" y="3235451"/>
            <a:ext cx="6141720" cy="312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25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Suicide Prevention Lifeline 1 800 273 8255</a:t>
            </a:r>
          </a:p>
          <a:p>
            <a:r>
              <a:rPr lang="en-US" dirty="0"/>
              <a:t>Campus counseling </a:t>
            </a:r>
            <a:r>
              <a:rPr lang="en-US" dirty="0" smtClean="0"/>
              <a:t>centers (often free, but in high demand, check available options)</a:t>
            </a:r>
            <a:endParaRPr lang="en-US" dirty="0"/>
          </a:p>
          <a:p>
            <a:r>
              <a:rPr lang="en-US" dirty="0" smtClean="0"/>
              <a:t>Local off campus centers (often cost $)</a:t>
            </a:r>
          </a:p>
          <a:p>
            <a:r>
              <a:rPr lang="en-US" dirty="0" smtClean="0"/>
              <a:t>Suicide Prevention Resource Center</a:t>
            </a:r>
          </a:p>
          <a:p>
            <a:pPr lvl="1"/>
            <a:r>
              <a:rPr lang="en-US" dirty="0" smtClean="0"/>
              <a:t>Online training courses</a:t>
            </a:r>
          </a:p>
          <a:p>
            <a:r>
              <a:rPr lang="en-US" dirty="0" smtClean="0"/>
              <a:t>JED Foundation</a:t>
            </a:r>
          </a:p>
          <a:p>
            <a:pPr lvl="1"/>
            <a:r>
              <a:rPr lang="en-US" dirty="0" err="1"/>
              <a:t>ULifeline</a:t>
            </a:r>
            <a:r>
              <a:rPr lang="en-US" dirty="0"/>
              <a:t> –online resource for college mental </a:t>
            </a:r>
            <a:r>
              <a:rPr lang="en-US" dirty="0" smtClean="0"/>
              <a:t>health</a:t>
            </a:r>
          </a:p>
          <a:p>
            <a:r>
              <a:rPr lang="en-US" dirty="0" smtClean="0"/>
              <a:t>National Alliance on Mental Illness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174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Conferences </a:t>
            </a:r>
            <a:r>
              <a:rPr lang="en-US" dirty="0" smtClean="0"/>
              <a:t>for Undergraduate Women in </a:t>
            </a:r>
            <a:r>
              <a:rPr lang="en-US" dirty="0" smtClean="0"/>
              <a:t>Physics (CUWIP)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211494"/>
            <a:ext cx="4914900" cy="44331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Organized through APS with a national committee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Multiple regional sites host them simultaneously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Reaches </a:t>
            </a:r>
            <a:r>
              <a:rPr lang="en-US" dirty="0" smtClean="0"/>
              <a:t>most women who get bachelor degrees in </a:t>
            </a:r>
            <a:r>
              <a:rPr lang="en-US" dirty="0" smtClean="0"/>
              <a:t>physics in the 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Consists of multiple “breakout sessions” that students can choose topics to attend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Sessions tend to be small groups 5-30 students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Sessions often range from different physics areas, physics careers, and diversity discussions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UWip Attendance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1845734"/>
            <a:ext cx="6353175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713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</a:t>
            </a:r>
            <a:br>
              <a:rPr lang="en-US" dirty="0" smtClean="0"/>
            </a:br>
            <a:r>
              <a:rPr lang="en-US" dirty="0" smtClean="0"/>
              <a:t>My first CUWIP in 2009- Yale University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131933"/>
            <a:ext cx="4261803" cy="319635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577840" y="1905000"/>
            <a:ext cx="6263640" cy="451104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Had a history of depression &amp; anxiety (&amp; ADHD?)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Was not getting treatment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Spent third of the conference not able to concentrate on the talks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Spent third anxious about not following along and trying to </a:t>
            </a:r>
            <a:r>
              <a:rPr lang="en-US" dirty="0" err="1" smtClean="0"/>
              <a:t>tALK</a:t>
            </a:r>
            <a:r>
              <a:rPr lang="en-US" dirty="0" smtClean="0"/>
              <a:t> with </a:t>
            </a:r>
            <a:r>
              <a:rPr lang="en-US" dirty="0" err="1" smtClean="0"/>
              <a:t>PeoplE</a:t>
            </a:r>
            <a:r>
              <a:rPr lang="en-US" dirty="0" smtClean="0"/>
              <a:t>??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Spent third feeling bad for </a:t>
            </a:r>
            <a:r>
              <a:rPr lang="en-US" b="1" dirty="0" smtClean="0"/>
              <a:t>not</a:t>
            </a:r>
            <a:r>
              <a:rPr lang="en-US" dirty="0" smtClean="0"/>
              <a:t> talking with people and </a:t>
            </a:r>
            <a:r>
              <a:rPr lang="en-US" b="1" dirty="0" smtClean="0"/>
              <a:t>not </a:t>
            </a:r>
            <a:r>
              <a:rPr lang="en-US" dirty="0" smtClean="0"/>
              <a:t>being able to pay attention thinking that none of the women speaking probably had these issues, and because I did, I would never get to their point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Didn’t go back until 2015 (before which, I started regularly doing group/individual counseling and had been on anti-depressants/anti-anxiety meds)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957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2016: Chairing a CUWIP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56946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What would 2009 me wish I saw?</a:t>
            </a:r>
          </a:p>
          <a:p>
            <a:endParaRPr lang="en-US" dirty="0" smtClean="0"/>
          </a:p>
          <a:p>
            <a:r>
              <a:rPr lang="en-US" dirty="0" smtClean="0"/>
              <a:t>Our conference website FAQ section: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Response: </a:t>
            </a:r>
            <a:r>
              <a:rPr lang="en-US" dirty="0" smtClean="0"/>
              <a:t> National committee found it unique, graduate students contacted me saying they were grateful and thanked me, undergraduates brought up their mental heal concerns in their applications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62" t="24792" r="25051" b="51041"/>
          <a:stretch/>
        </p:blipFill>
        <p:spPr>
          <a:xfrm>
            <a:off x="1097280" y="3010747"/>
            <a:ext cx="10798592" cy="20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24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Depression and Anxiety: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Dealing </a:t>
            </a:r>
            <a:r>
              <a:rPr lang="en-US" dirty="0"/>
              <a:t>with Mental Health While in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720" y="1845734"/>
            <a:ext cx="10347960" cy="50122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Would people be interested?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Yes! About 30 students signed up in pre-conference survey, ~30 attended (standing room only) of ~200 attendees even with 10 workshop options available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How would I run it?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GT Counseling Center representative will talk about mental health basics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Personal </a:t>
            </a:r>
            <a:r>
              <a:rPr lang="en-US" dirty="0"/>
              <a:t>self-care tips (eating right, exercising, scheduling breaks, </a:t>
            </a:r>
            <a:r>
              <a:rPr lang="en-US" dirty="0" smtClean="0"/>
              <a:t>seeing</a:t>
            </a:r>
            <a:r>
              <a:rPr lang="en-US" dirty="0"/>
              <a:t> </a:t>
            </a:r>
            <a:r>
              <a:rPr lang="en-US" dirty="0" smtClean="0"/>
              <a:t>a doctor, medication)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Resources </a:t>
            </a:r>
            <a:r>
              <a:rPr lang="en-US" dirty="0"/>
              <a:t>that can be found on </a:t>
            </a:r>
            <a:r>
              <a:rPr lang="en-US" dirty="0" smtClean="0"/>
              <a:t>and off campus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What </a:t>
            </a:r>
            <a:r>
              <a:rPr lang="en-US" dirty="0"/>
              <a:t>you can do if it gets overwhelming (drop a class, switch </a:t>
            </a:r>
            <a:r>
              <a:rPr lang="en-US" dirty="0" smtClean="0"/>
              <a:t>to</a:t>
            </a:r>
            <a:r>
              <a:rPr lang="en-US" dirty="0"/>
              <a:t> </a:t>
            </a:r>
            <a:r>
              <a:rPr lang="en-US" dirty="0" smtClean="0"/>
              <a:t>pass/fail</a:t>
            </a:r>
            <a:r>
              <a:rPr lang="en-US" dirty="0"/>
              <a:t>, incomplete, take a semester off) 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I would also speak a little about my mental health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What are some lasting effects?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Students felt more open talking about it, not a “taboo” --&gt;  more likely to get seek out resources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Other CUWIPs took it back to their conferences </a:t>
            </a:r>
          </a:p>
        </p:txBody>
      </p:sp>
    </p:spTree>
    <p:extLst>
      <p:ext uri="{BB962C8B-B14F-4D97-AF65-F5344CB8AC3E}">
        <p14:creationId xmlns:p14="http://schemas.microsoft.com/office/powerpoint/2010/main" val="540497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</a:t>
            </a:r>
            <a:r>
              <a:rPr lang="en-US" dirty="0" smtClean="0"/>
              <a:t>CUWIP Sites</a:t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 smtClean="0"/>
              <a:t>a Mental Health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SzPct val="80000"/>
              <a:buFont typeface="Wingdings" panose="05000000000000000000" pitchFamily="2" charset="2"/>
              <a:buChar char="Ø"/>
            </a:pPr>
            <a:r>
              <a:rPr lang="en-US" b="1" dirty="0"/>
              <a:t>Rice </a:t>
            </a:r>
            <a:r>
              <a:rPr lang="en-US" b="1" dirty="0" smtClean="0"/>
              <a:t>University</a:t>
            </a:r>
            <a:r>
              <a:rPr lang="en-US" dirty="0" smtClean="0"/>
              <a:t>: “Mental Health: Handling Stress”</a:t>
            </a:r>
          </a:p>
          <a:p>
            <a:pPr lvl="1">
              <a:buSzPct val="80000"/>
              <a:buFont typeface="Wingdings" panose="05000000000000000000" pitchFamily="2" charset="2"/>
              <a:buChar char="Ø"/>
            </a:pPr>
            <a:r>
              <a:rPr lang="en-US" dirty="0"/>
              <a:t>R</a:t>
            </a:r>
            <a:r>
              <a:rPr lang="en-US" dirty="0" smtClean="0"/>
              <a:t>epresentative </a:t>
            </a:r>
            <a:r>
              <a:rPr lang="en-US" dirty="0"/>
              <a:t>from Rice </a:t>
            </a:r>
            <a:r>
              <a:rPr lang="en-US" dirty="0" smtClean="0"/>
              <a:t>Counseling </a:t>
            </a:r>
            <a:r>
              <a:rPr lang="en-US" dirty="0"/>
              <a:t>Center held a </a:t>
            </a:r>
            <a:r>
              <a:rPr lang="en-US" dirty="0" smtClean="0"/>
              <a:t>presentation</a:t>
            </a:r>
          </a:p>
          <a:p>
            <a:pPr lvl="1">
              <a:buSzPct val="80000"/>
              <a:buFont typeface="Wingdings" panose="05000000000000000000" pitchFamily="2" charset="2"/>
              <a:buChar char="Ø"/>
            </a:pPr>
            <a:r>
              <a:rPr lang="en-US" dirty="0" smtClean="0"/>
              <a:t>Student’s sharing experiences</a:t>
            </a:r>
          </a:p>
          <a:p>
            <a:pPr lvl="1">
              <a:buSzPct val="80000"/>
              <a:buFont typeface="Wingdings" panose="05000000000000000000" pitchFamily="2" charset="2"/>
              <a:buChar char="Ø"/>
            </a:pPr>
            <a:r>
              <a:rPr lang="en-US" dirty="0" smtClean="0"/>
              <a:t>“…</a:t>
            </a:r>
            <a:r>
              <a:rPr lang="en-US" dirty="0"/>
              <a:t>the knowledge that I am not alone. Everyone there really came together to offer advice, support, and affirmation that stress, depression, and anxiety are real challenges that we face as undergraduates in physics</a:t>
            </a:r>
            <a:r>
              <a:rPr lang="en-US" dirty="0" smtClean="0"/>
              <a:t>”</a:t>
            </a:r>
            <a:endParaRPr lang="en-US" dirty="0"/>
          </a:p>
          <a:p>
            <a:pPr>
              <a:buSzPct val="80000"/>
              <a:buFont typeface="Wingdings" panose="05000000000000000000" pitchFamily="2" charset="2"/>
              <a:buChar char="Ø"/>
            </a:pPr>
            <a:r>
              <a:rPr lang="en-US" b="1" dirty="0" smtClean="0"/>
              <a:t>McMaster University:</a:t>
            </a:r>
          </a:p>
          <a:p>
            <a:pPr lvl="1">
              <a:buSzPct val="80000"/>
              <a:buFont typeface="Wingdings" panose="05000000000000000000" pitchFamily="2" charset="2"/>
              <a:buChar char="Ø"/>
            </a:pPr>
            <a:r>
              <a:rPr lang="en-US" dirty="0" smtClean="0"/>
              <a:t>run by “Working </a:t>
            </a:r>
            <a:r>
              <a:rPr lang="en-US" dirty="0" err="1" smtClean="0"/>
              <a:t>Improv</a:t>
            </a:r>
            <a:r>
              <a:rPr lang="en-US" dirty="0" smtClean="0"/>
              <a:t>”</a:t>
            </a:r>
            <a:endParaRPr lang="en-US" dirty="0" smtClean="0"/>
          </a:p>
          <a:p>
            <a:pPr lvl="1">
              <a:buSzPct val="80000"/>
              <a:buFont typeface="Wingdings" panose="05000000000000000000" pitchFamily="2" charset="2"/>
              <a:buChar char="Ø"/>
            </a:pPr>
            <a:r>
              <a:rPr lang="en-US" dirty="0" smtClean="0"/>
              <a:t>Destress techniques, Thai Chi</a:t>
            </a:r>
          </a:p>
          <a:p>
            <a:pPr lvl="1">
              <a:buSzPct val="80000"/>
              <a:buFont typeface="Wingdings" panose="05000000000000000000" pitchFamily="2" charset="2"/>
              <a:buChar char="Ø"/>
            </a:pPr>
            <a:r>
              <a:rPr lang="en-US" dirty="0" smtClean="0"/>
              <a:t>One of the most popular workshops, 30 signed up, even more attended</a:t>
            </a:r>
          </a:p>
          <a:p>
            <a:pPr lvl="1">
              <a:buSzPct val="80000"/>
              <a:buFont typeface="Wingdings" panose="05000000000000000000" pitchFamily="2" charset="2"/>
              <a:buChar char="Ø"/>
            </a:pPr>
            <a:r>
              <a:rPr lang="en-US" dirty="0" smtClean="0"/>
              <a:t>Some students critical of lack of resources and discussion of serious mental health concerns</a:t>
            </a:r>
          </a:p>
          <a:p>
            <a:pPr>
              <a:buSzPct val="80000"/>
              <a:buFont typeface="Wingdings" panose="05000000000000000000" pitchFamily="2" charset="2"/>
              <a:buChar char="Ø"/>
            </a:pPr>
            <a:r>
              <a:rPr lang="en-US" b="1" dirty="0"/>
              <a:t>Princeton </a:t>
            </a:r>
            <a:r>
              <a:rPr lang="en-US" b="1" dirty="0" smtClean="0"/>
              <a:t>University: </a:t>
            </a:r>
            <a:r>
              <a:rPr lang="en-US" dirty="0" smtClean="0"/>
              <a:t>“Mental Health”</a:t>
            </a:r>
            <a:endParaRPr lang="en-US" dirty="0"/>
          </a:p>
          <a:p>
            <a:pPr>
              <a:buSzPct val="80000"/>
              <a:buFont typeface="Wingdings" panose="05000000000000000000" pitchFamily="2" charset="2"/>
              <a:buChar char="Ø"/>
            </a:pPr>
            <a:r>
              <a:rPr lang="en-US" b="1" dirty="0"/>
              <a:t>University of Colorado Boulder</a:t>
            </a:r>
            <a:r>
              <a:rPr lang="en-US" dirty="0"/>
              <a:t>: “Managing Mental Health</a:t>
            </a:r>
            <a:r>
              <a:rPr lang="en-US" dirty="0" smtClean="0"/>
              <a:t>”</a:t>
            </a:r>
          </a:p>
          <a:p>
            <a:pPr>
              <a:buSzPct val="80000"/>
              <a:buFont typeface="Wingdings" panose="05000000000000000000" pitchFamily="2" charset="2"/>
              <a:buChar char="Ø"/>
            </a:pPr>
            <a:r>
              <a:rPr lang="en-US" dirty="0" smtClean="0"/>
              <a:t>In addition to these sites, Virginia Tech and Montana State all added the FAQ </a:t>
            </a:r>
            <a:endParaRPr lang="en-US" dirty="0"/>
          </a:p>
          <a:p>
            <a:pPr lvl="1">
              <a:buSzPct val="80000"/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34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Conferences: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3" t="40357" r="13950" b="37847"/>
          <a:stretch/>
        </p:blipFill>
        <p:spPr>
          <a:xfrm>
            <a:off x="701458" y="2279738"/>
            <a:ext cx="10247364" cy="1716066"/>
          </a:xfrm>
        </p:spPr>
      </p:pic>
      <p:sp>
        <p:nvSpPr>
          <p:cNvPr id="5" name="TextBox 4"/>
          <p:cNvSpPr txBox="1"/>
          <p:nvPr/>
        </p:nvSpPr>
        <p:spPr>
          <a:xfrm>
            <a:off x="472858" y="1841326"/>
            <a:ext cx="5998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</a:t>
            </a:r>
            <a:r>
              <a:rPr lang="en-US" b="1" baseline="30000" dirty="0" smtClean="0"/>
              <a:t>th</a:t>
            </a:r>
            <a:r>
              <a:rPr lang="en-US" b="1" dirty="0" smtClean="0"/>
              <a:t> Annual </a:t>
            </a:r>
            <a:r>
              <a:rPr lang="en-US" b="1" dirty="0" err="1" smtClean="0"/>
              <a:t>oSTEM</a:t>
            </a:r>
            <a:r>
              <a:rPr lang="en-US" b="1" dirty="0" smtClean="0"/>
              <a:t> Conference in Denver, Colorado, 2016: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0" t="13040" r="16207" b="77546"/>
          <a:stretch/>
        </p:blipFill>
        <p:spPr>
          <a:xfrm>
            <a:off x="442377" y="4064884"/>
            <a:ext cx="7316294" cy="6014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0" t="41093" r="16207" b="37344"/>
          <a:stretch/>
        </p:blipFill>
        <p:spPr>
          <a:xfrm>
            <a:off x="701457" y="4538182"/>
            <a:ext cx="9745250" cy="183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34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Can be Done?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More open conversations about mental health in an our of the classroom (statements on syllabi, websites,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Make resources, especially those on campus, easily available students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Hold workshops for students through campus counseling centers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Make educators more aware about the effects of mental health, possibly through training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Other suggestions?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515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3" t="30253" r="8301" b="10078"/>
          <a:stretch/>
        </p:blipFill>
        <p:spPr>
          <a:xfrm>
            <a:off x="1006222" y="1539028"/>
            <a:ext cx="10240516" cy="4768311"/>
          </a:xfrm>
        </p:spPr>
      </p:pic>
      <p:sp>
        <p:nvSpPr>
          <p:cNvPr id="7" name="Rectangle 6"/>
          <p:cNvSpPr/>
          <p:nvPr/>
        </p:nvSpPr>
        <p:spPr>
          <a:xfrm>
            <a:off x="4786456" y="4089647"/>
            <a:ext cx="1751504" cy="36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Simonetta </a:t>
            </a:r>
            <a:r>
              <a:rPr lang="en-US" sz="1600" dirty="0" err="1" smtClean="0">
                <a:solidFill>
                  <a:schemeClr val="tx1"/>
                </a:solidFill>
              </a:rPr>
              <a:t>Luiti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85795" y="1530850"/>
            <a:ext cx="1223010" cy="331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PS March Meeting 2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26" y="92934"/>
            <a:ext cx="10484172" cy="144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63014" y="5549030"/>
            <a:ext cx="5398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JED Foundation, “</a:t>
            </a:r>
            <a:r>
              <a:rPr lang="en-US" dirty="0"/>
              <a:t>protect emotional health and prevent suicide for our nation’s teens and young </a:t>
            </a:r>
            <a:r>
              <a:rPr lang="en-US" dirty="0" smtClean="0"/>
              <a:t>adults”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63014" y="4777739"/>
            <a:ext cx="4290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AAS, Working Group on Accessibility and Disabilities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63014" y="4014849"/>
            <a:ext cx="429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Organized session on working with Autism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937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1089</TotalTime>
  <Words>609</Words>
  <Application>Microsoft Office PowerPoint</Application>
  <PresentationFormat>Widescreen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Wingdings</vt:lpstr>
      <vt:lpstr>Retrospect</vt:lpstr>
      <vt:lpstr>Creating Space for Mental Health at CUWIP </vt:lpstr>
      <vt:lpstr>Conferences for Undergraduate Women in Physics (CUWIP)</vt:lpstr>
      <vt:lpstr>Motivation: My first CUWIP in 2009- Yale University</vt:lpstr>
      <vt:lpstr>2016: Chairing a CUWIP Conference</vt:lpstr>
      <vt:lpstr> Depression and Anxiety:  Dealing with Mental Health While in School</vt:lpstr>
      <vt:lpstr>2017 CUWIP Sites with a Mental Health Workshop</vt:lpstr>
      <vt:lpstr>Other Conferences:</vt:lpstr>
      <vt:lpstr>What Else Can be Done?</vt:lpstr>
      <vt:lpstr>PowerPoint Presentation</vt:lpstr>
      <vt:lpstr>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Space for Mental Health at CUWIP</dc:title>
  <dc:creator>Physics Research</dc:creator>
  <cp:lastModifiedBy>Physics Research</cp:lastModifiedBy>
  <cp:revision>29</cp:revision>
  <dcterms:created xsi:type="dcterms:W3CDTF">2017-02-16T01:24:43Z</dcterms:created>
  <dcterms:modified xsi:type="dcterms:W3CDTF">2017-02-21T16:46:19Z</dcterms:modified>
</cp:coreProperties>
</file>